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24"/>
  </p:notesMasterIdLst>
  <p:sldIdLst>
    <p:sldId id="281" r:id="rId2"/>
    <p:sldId id="256" r:id="rId3"/>
    <p:sldId id="258" r:id="rId4"/>
    <p:sldId id="261" r:id="rId5"/>
    <p:sldId id="259" r:id="rId6"/>
    <p:sldId id="262" r:id="rId7"/>
    <p:sldId id="278" r:id="rId8"/>
    <p:sldId id="260" r:id="rId9"/>
    <p:sldId id="264" r:id="rId10"/>
    <p:sldId id="263" r:id="rId11"/>
    <p:sldId id="269" r:id="rId12"/>
    <p:sldId id="279" r:id="rId13"/>
    <p:sldId id="265" r:id="rId14"/>
    <p:sldId id="266" r:id="rId15"/>
    <p:sldId id="267" r:id="rId16"/>
    <p:sldId id="272" r:id="rId17"/>
    <p:sldId id="280" r:id="rId18"/>
    <p:sldId id="268" r:id="rId19"/>
    <p:sldId id="270" r:id="rId20"/>
    <p:sldId id="271" r:id="rId21"/>
    <p:sldId id="276" r:id="rId22"/>
    <p:sldId id="275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D771F9-D956-4D25-9B35-490B64BFCB35}">
          <p14:sldIdLst>
            <p14:sldId id="281"/>
            <p14:sldId id="256"/>
            <p14:sldId id="258"/>
            <p14:sldId id="261"/>
            <p14:sldId id="259"/>
            <p14:sldId id="262"/>
            <p14:sldId id="278"/>
            <p14:sldId id="260"/>
            <p14:sldId id="264"/>
            <p14:sldId id="263"/>
            <p14:sldId id="269"/>
            <p14:sldId id="279"/>
            <p14:sldId id="265"/>
            <p14:sldId id="266"/>
            <p14:sldId id="267"/>
            <p14:sldId id="272"/>
            <p14:sldId id="280"/>
            <p14:sldId id="268"/>
          </p14:sldIdLst>
        </p14:section>
        <p14:section name="Untitled Section" id="{7E80C22C-1297-4405-BE4B-4D96C14B92D7}">
          <p14:sldIdLst>
            <p14:sldId id="270"/>
            <p14:sldId id="271"/>
            <p14:sldId id="276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DCA4E7B-6845-41D0-B30C-2463EDCAC794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8827688-717F-40C3-A230-B09376CC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0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3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2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055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2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46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1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1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9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6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6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3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9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4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2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0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94F69-1206-4E0A-8EA8-A5DEE3518206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B03F0-972C-41D3-BD0D-B3F4937F8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97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340" y="622305"/>
            <a:ext cx="7315200" cy="1825096"/>
          </a:xfrm>
        </p:spPr>
        <p:txBody>
          <a:bodyPr/>
          <a:lstStyle/>
          <a:p>
            <a:r>
              <a:rPr lang="en-US" dirty="0"/>
              <a:t>Transform Your popcorn sales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8" y="2708145"/>
            <a:ext cx="1771968" cy="2138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0" y="2354579"/>
            <a:ext cx="3261360" cy="16306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24100" y="4323099"/>
            <a:ext cx="566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Earn All 8 to create </a:t>
            </a:r>
            <a:r>
              <a:rPr lang="en-US" sz="2800" b="1" dirty="0" err="1"/>
              <a:t>Megacorn</a:t>
            </a:r>
            <a:r>
              <a:rPr lang="en-US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9516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88541" y="1376124"/>
            <a:ext cx="7533524" cy="1339415"/>
          </a:xfrm>
        </p:spPr>
        <p:txBody>
          <a:bodyPr>
            <a:noAutofit/>
          </a:bodyPr>
          <a:lstStyle/>
          <a:p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Scout should participate in popcorn  sales?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0">
            <a:off x="1076147" y="4946407"/>
            <a:ext cx="1911258" cy="107757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825430" y="2684042"/>
            <a:ext cx="7512060" cy="2748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He learns to “earn his own way”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Quality program for the entire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 out-of-pocket expense for </a:t>
            </a:r>
            <a:r>
              <a:rPr lang="en-US" sz="3200" dirty="0">
                <a:solidFill>
                  <a:schemeClr val="tx1"/>
                </a:solidFill>
              </a:rPr>
              <a:t>parents! </a:t>
            </a:r>
          </a:p>
        </p:txBody>
      </p:sp>
    </p:spTree>
    <p:extLst>
      <p:ext uri="{BB962C8B-B14F-4D97-AF65-F5344CB8AC3E}">
        <p14:creationId xmlns:p14="http://schemas.microsoft.com/office/powerpoint/2010/main" val="213379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364382" y="1133282"/>
            <a:ext cx="5744145" cy="2558562"/>
          </a:xfrm>
        </p:spPr>
        <p:txBody>
          <a:bodyPr>
            <a:no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do some math!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Scouts: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goal- $10,000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per-scout goal- $500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462251" y="4343813"/>
            <a:ext cx="7033252" cy="550333"/>
          </a:xfrm>
        </p:spPr>
        <p:txBody>
          <a:bodyPr/>
          <a:lstStyle/>
          <a:p>
            <a:r>
              <a:rPr lang="en-US" b="1" dirty="0"/>
              <a:t>hit this – then your son’s scouting is </a:t>
            </a:r>
            <a:r>
              <a:rPr lang="en-US" b="1" u="sng" dirty="0"/>
              <a:t>free</a:t>
            </a:r>
            <a:r>
              <a:rPr lang="en-US" b="1" dirty="0"/>
              <a:t> for the year!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0">
            <a:off x="5341030" y="5069114"/>
            <a:ext cx="1911258" cy="107757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840709" y="1590821"/>
            <a:ext cx="7512060" cy="1734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21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2901" y="769620"/>
            <a:ext cx="4017979" cy="13914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u="sng" dirty="0"/>
              <a:t>Prizes!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8" y="2294004"/>
            <a:ext cx="2701983" cy="2925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17" y="4367212"/>
            <a:ext cx="2676525" cy="1704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14" y="2576693"/>
            <a:ext cx="1371603" cy="16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3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28867" y="663976"/>
            <a:ext cx="7803000" cy="2601193"/>
          </a:xfrm>
        </p:spPr>
        <p:txBody>
          <a:bodyPr>
            <a:no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we going to sell popcorn?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0">
            <a:off x="3125817" y="4759895"/>
            <a:ext cx="1911258" cy="107757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702046" y="3415309"/>
            <a:ext cx="7512060" cy="734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 few things to ensure selling success… </a:t>
            </a:r>
          </a:p>
        </p:txBody>
      </p:sp>
    </p:spTree>
    <p:extLst>
      <p:ext uri="{BB962C8B-B14F-4D97-AF65-F5344CB8AC3E}">
        <p14:creationId xmlns:p14="http://schemas.microsoft.com/office/powerpoint/2010/main" val="59428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916094" y="648665"/>
            <a:ext cx="4713918" cy="1000116"/>
          </a:xfrm>
        </p:spPr>
        <p:txBody>
          <a:bodyPr>
            <a:noAutofit/>
          </a:bodyPr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Scout Salesmanship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0">
            <a:off x="3125817" y="4759895"/>
            <a:ext cx="1911258" cy="107757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863479" y="1942605"/>
            <a:ext cx="7512060" cy="1453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We have to take the proper approach</a:t>
            </a:r>
          </a:p>
          <a:p>
            <a:r>
              <a:rPr lang="en-US" sz="2800" dirty="0">
                <a:solidFill>
                  <a:schemeClr val="tx1"/>
                </a:solidFill>
              </a:rPr>
              <a:t>Let’s role-play!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0695">
            <a:off x="921113" y="3202244"/>
            <a:ext cx="2724150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9334">
            <a:off x="5703087" y="3514360"/>
            <a:ext cx="2526037" cy="252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95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20324" y="533095"/>
            <a:ext cx="7803000" cy="1000116"/>
          </a:xfrm>
        </p:spPr>
        <p:txBody>
          <a:bodyPr>
            <a:no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Scout Salesmanship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0">
            <a:off x="3125817" y="4759895"/>
            <a:ext cx="1911258" cy="107757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600078" y="1799126"/>
            <a:ext cx="7512060" cy="2661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 not say “do you want to buy some popcorn?” right at the 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That gives the customer an easy way to say “no!”</a:t>
            </a:r>
          </a:p>
        </p:txBody>
      </p:sp>
    </p:spTree>
    <p:extLst>
      <p:ext uri="{BB962C8B-B14F-4D97-AF65-F5344CB8AC3E}">
        <p14:creationId xmlns:p14="http://schemas.microsoft.com/office/powerpoint/2010/main" val="50221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227528" y="443781"/>
            <a:ext cx="4294893" cy="1000116"/>
          </a:xfrm>
        </p:spPr>
        <p:txBody>
          <a:bodyPr>
            <a:no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Scout</a:t>
            </a:r>
            <a:r>
              <a:rPr lang="en-U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Salesmanship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0">
            <a:off x="892023" y="4911324"/>
            <a:ext cx="1911258" cy="107757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600078" y="1489645"/>
            <a:ext cx="7512060" cy="2661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Instead, try this approach….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Hi!  My name is ____.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We’re trying to fund our way to Cub camp by selling popcorn.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Will you help 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6557">
            <a:off x="6109667" y="3912646"/>
            <a:ext cx="1655916" cy="22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7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521" y="674667"/>
            <a:ext cx="4017979" cy="13914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u="sng" dirty="0"/>
              <a:t>Prizes!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8" y="2294004"/>
            <a:ext cx="2701983" cy="2925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17" y="4367212"/>
            <a:ext cx="2676525" cy="1704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4" y="2183990"/>
            <a:ext cx="1711646" cy="20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9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78323" y="861485"/>
            <a:ext cx="4357168" cy="568177"/>
          </a:xfrm>
        </p:spPr>
        <p:txBody>
          <a:bodyPr>
            <a:no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= where to sell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0">
            <a:off x="6350512" y="4702468"/>
            <a:ext cx="1911258" cy="107757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695122" y="1359205"/>
            <a:ext cx="7512060" cy="3260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Store front – show n sell</a:t>
            </a:r>
          </a:p>
          <a:p>
            <a:r>
              <a:rPr lang="en-US" dirty="0">
                <a:solidFill>
                  <a:schemeClr val="bg1"/>
                </a:solidFill>
              </a:rPr>
              <a:t>Door-to-door in your neighborhood </a:t>
            </a:r>
          </a:p>
          <a:p>
            <a:r>
              <a:rPr lang="en-US" dirty="0">
                <a:solidFill>
                  <a:schemeClr val="bg1"/>
                </a:solidFill>
              </a:rPr>
              <a:t>Parents’ office / workplace</a:t>
            </a:r>
          </a:p>
          <a:p>
            <a:r>
              <a:rPr lang="en-US" dirty="0">
                <a:solidFill>
                  <a:schemeClr val="bg1"/>
                </a:solidFill>
              </a:rPr>
              <a:t>Businesses in your area</a:t>
            </a:r>
          </a:p>
          <a:p>
            <a:r>
              <a:rPr lang="en-US" dirty="0">
                <a:solidFill>
                  <a:schemeClr val="bg1"/>
                </a:solidFill>
              </a:rPr>
              <a:t>Online at </a:t>
            </a:r>
            <a:r>
              <a:rPr lang="en-US" u="sng" dirty="0">
                <a:solidFill>
                  <a:schemeClr val="bg1"/>
                </a:solidFill>
              </a:rPr>
              <a:t>www.trails-end.com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6082">
            <a:off x="801181" y="4096403"/>
            <a:ext cx="2784365" cy="18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221758" y="373785"/>
            <a:ext cx="7803000" cy="1000116"/>
          </a:xfrm>
        </p:spPr>
        <p:txBody>
          <a:bodyPr>
            <a:no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likes prizes?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0">
            <a:off x="3798046" y="3552074"/>
            <a:ext cx="1911258" cy="107757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997646" y="1374130"/>
            <a:ext cx="7512060" cy="3260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Council-sponsored prize program </a:t>
            </a:r>
          </a:p>
          <a:p>
            <a:r>
              <a:rPr lang="en-US" dirty="0">
                <a:solidFill>
                  <a:schemeClr val="bg1"/>
                </a:solidFill>
              </a:rPr>
              <a:t>Goal-based extra incentives</a:t>
            </a:r>
          </a:p>
          <a:p>
            <a:r>
              <a:rPr lang="en-US" dirty="0">
                <a:solidFill>
                  <a:schemeClr val="bg1"/>
                </a:solidFill>
              </a:rPr>
              <a:t>Additional unit incentives</a:t>
            </a:r>
          </a:p>
          <a:p>
            <a:r>
              <a:rPr lang="en-US" dirty="0">
                <a:solidFill>
                  <a:schemeClr val="bg1"/>
                </a:solidFill>
              </a:rPr>
              <a:t>Trail’s end scholarship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4464">
            <a:off x="928784" y="2978469"/>
            <a:ext cx="2555027" cy="1310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71415">
            <a:off x="799725" y="1253982"/>
            <a:ext cx="1518959" cy="1518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5978">
            <a:off x="3462119" y="5050200"/>
            <a:ext cx="1760069" cy="1096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37910">
            <a:off x="1043836" y="4822338"/>
            <a:ext cx="2002155" cy="1232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52478">
            <a:off x="7199942" y="3491683"/>
            <a:ext cx="1207493" cy="1207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10388">
            <a:off x="5594131" y="4461894"/>
            <a:ext cx="1543908" cy="15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366588" y="1069403"/>
            <a:ext cx="6856482" cy="245961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popcorn </a:t>
            </a:r>
            <a:b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Kernel meeting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 9,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5671">
            <a:off x="1021513" y="4228056"/>
            <a:ext cx="1316238" cy="1517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9180">
            <a:off x="6282256" y="4056510"/>
            <a:ext cx="1911258" cy="10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43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048428" y="1031548"/>
            <a:ext cx="7803000" cy="1000116"/>
          </a:xfrm>
        </p:spPr>
        <p:txBody>
          <a:bodyPr>
            <a:no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Nuts &amp; bolts of our sale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0">
            <a:off x="3125817" y="4759895"/>
            <a:ext cx="1911258" cy="107757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527400" y="2566368"/>
            <a:ext cx="7512060" cy="3260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Campaign Dates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Commissions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Turn in orders and product pick-up</a:t>
            </a:r>
          </a:p>
          <a:p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5311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2901" y="769620"/>
            <a:ext cx="4017979" cy="13914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u="sng" dirty="0"/>
              <a:t>Prizes!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8" y="2294004"/>
            <a:ext cx="2701983" cy="2925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17" y="4367212"/>
            <a:ext cx="2676525" cy="1704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14" y="2576693"/>
            <a:ext cx="1371603" cy="16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33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17108" y="1586506"/>
            <a:ext cx="7803000" cy="2140538"/>
          </a:xfrm>
        </p:spPr>
        <p:txBody>
          <a:bodyPr>
            <a:no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 &amp; good luck this fall!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0">
            <a:off x="3125817" y="4759895"/>
            <a:ext cx="1911258" cy="10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3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25852" y="757277"/>
            <a:ext cx="7533524" cy="128363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How &amp; the Why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 rot="21420000">
            <a:off x="678251" y="2506613"/>
            <a:ext cx="7512060" cy="16436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Tonight we are going to show you </a:t>
            </a:r>
            <a:r>
              <a:rPr lang="en-US" sz="3200" u="sng" dirty="0">
                <a:solidFill>
                  <a:schemeClr val="tx1"/>
                </a:solidFill>
              </a:rPr>
              <a:t>how</a:t>
            </a:r>
            <a:r>
              <a:rPr lang="en-US" sz="3200" dirty="0">
                <a:solidFill>
                  <a:schemeClr val="tx1"/>
                </a:solidFill>
              </a:rPr>
              <a:t> to sell popcorn and </a:t>
            </a:r>
            <a:r>
              <a:rPr lang="en-US" sz="3200" u="sng" dirty="0">
                <a:solidFill>
                  <a:schemeClr val="tx1"/>
                </a:solidFill>
              </a:rPr>
              <a:t>why</a:t>
            </a:r>
            <a:r>
              <a:rPr lang="en-US" sz="3200" dirty="0">
                <a:solidFill>
                  <a:schemeClr val="tx1"/>
                </a:solidFill>
              </a:rPr>
              <a:t> it matters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0">
            <a:off x="3125817" y="4759895"/>
            <a:ext cx="1911258" cy="10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004514" y="1024419"/>
            <a:ext cx="7803000" cy="2601193"/>
          </a:xfrm>
        </p:spPr>
        <p:txBody>
          <a:bodyPr>
            <a:no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our Unit selling popcorn?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0">
            <a:off x="3125817" y="4759895"/>
            <a:ext cx="1911258" cy="10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6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53942" y="667952"/>
            <a:ext cx="8354798" cy="83272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Popcorn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010">
            <a:off x="476311" y="1981853"/>
            <a:ext cx="2308860" cy="1539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9518">
            <a:off x="838240" y="3885840"/>
            <a:ext cx="2987040" cy="2240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28" y="1879245"/>
            <a:ext cx="2164080" cy="14423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820">
            <a:off x="4284303" y="3832042"/>
            <a:ext cx="2377440" cy="17830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01" y="1737049"/>
            <a:ext cx="1947700" cy="14607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2308" flipV="1">
            <a:off x="7145848" y="3639749"/>
            <a:ext cx="1550670" cy="20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0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72809" y="803490"/>
            <a:ext cx="6764464" cy="933763"/>
          </a:xfrm>
        </p:spPr>
        <p:txBody>
          <a:bodyPr>
            <a:no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costs money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0">
            <a:off x="3699591" y="4526503"/>
            <a:ext cx="1911258" cy="107757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21420000">
            <a:off x="562506" y="1407036"/>
            <a:ext cx="7533524" cy="11878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319244" y="1876807"/>
            <a:ext cx="8597472" cy="15369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We have to raise the money needed to fund our 2017-18 scouting program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1004">
            <a:off x="6065520" y="3743013"/>
            <a:ext cx="1691640" cy="2255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369">
            <a:off x="849531" y="3828575"/>
            <a:ext cx="2551501" cy="19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9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2901" y="769620"/>
            <a:ext cx="4017979" cy="13914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u="sng" dirty="0"/>
              <a:t>Prizes!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8" y="2294004"/>
            <a:ext cx="2701983" cy="2925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57" y="4458652"/>
            <a:ext cx="2676525" cy="1704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4" y="2436625"/>
            <a:ext cx="1371603" cy="16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7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97882" y="1277362"/>
            <a:ext cx="7780797" cy="2215111"/>
          </a:xfrm>
        </p:spPr>
        <p:txBody>
          <a:bodyPr>
            <a:normAutofit fontScale="90000"/>
          </a:bodyPr>
          <a:lstStyle/>
          <a:p>
            <a:r>
              <a:rPr lang="en-US" sz="8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unit’S </a:t>
            </a:r>
            <a:br>
              <a:rPr lang="en-US" sz="8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2017-18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19398"/>
            <a:ext cx="7512060" cy="55033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0">
            <a:off x="3125817" y="4759895"/>
            <a:ext cx="1911258" cy="107757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923125" y="3798741"/>
            <a:ext cx="7512060" cy="734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</a:rPr>
              <a:t>parents: what’s in it for you! </a:t>
            </a:r>
          </a:p>
        </p:txBody>
      </p:sp>
    </p:spTree>
    <p:extLst>
      <p:ext uri="{BB962C8B-B14F-4D97-AF65-F5344CB8AC3E}">
        <p14:creationId xmlns:p14="http://schemas.microsoft.com/office/powerpoint/2010/main" val="223821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697178" y="809689"/>
            <a:ext cx="4768537" cy="2215111"/>
          </a:xfrm>
        </p:spPr>
        <p:txBody>
          <a:bodyPr>
            <a:normAutofit fontScale="90000"/>
          </a:bodyPr>
          <a:lstStyle/>
          <a:p>
            <a:r>
              <a:rPr lang="en-US" sz="8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Handout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19398"/>
            <a:ext cx="7512060" cy="55033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0">
            <a:off x="3125817" y="4759895"/>
            <a:ext cx="1911258" cy="107757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702046" y="3269005"/>
            <a:ext cx="7512060" cy="734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Our upcoming program and the cost$ </a:t>
            </a:r>
          </a:p>
        </p:txBody>
      </p:sp>
    </p:spTree>
    <p:extLst>
      <p:ext uri="{BB962C8B-B14F-4D97-AF65-F5344CB8AC3E}">
        <p14:creationId xmlns:p14="http://schemas.microsoft.com/office/powerpoint/2010/main" val="337510666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9275</TotalTime>
  <Words>306</Words>
  <Application>Microsoft Office PowerPoint</Application>
  <PresentationFormat>On-screen Show (4:3)</PresentationFormat>
  <Paragraphs>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Vapor Trail</vt:lpstr>
      <vt:lpstr>Transform Your popcorn sales</vt:lpstr>
      <vt:lpstr>2017 popcorn  Kernel meeting September  9, 2017</vt:lpstr>
      <vt:lpstr>The How &amp; the Why</vt:lpstr>
      <vt:lpstr>Why is our Unit selling popcorn? </vt:lpstr>
      <vt:lpstr>Popcorn = Program</vt:lpstr>
      <vt:lpstr>Program costs money</vt:lpstr>
      <vt:lpstr>Prizes!</vt:lpstr>
      <vt:lpstr>Our unit’S  2017-18 program</vt:lpstr>
      <vt:lpstr>Handout </vt:lpstr>
      <vt:lpstr>Why your Scout should participate in popcorn  sales?</vt:lpstr>
      <vt:lpstr>Lets do some math!  20 Scouts: unit goal- $10,000  per-scout goal- $500 </vt:lpstr>
      <vt:lpstr>Prizes!</vt:lpstr>
      <vt:lpstr>How are we going to sell popcorn? </vt:lpstr>
      <vt:lpstr>Scout Salesmanship</vt:lpstr>
      <vt:lpstr>Scout Salesmanship</vt:lpstr>
      <vt:lpstr>Scout Salesmanship</vt:lpstr>
      <vt:lpstr>Prizes!</vt:lpstr>
      <vt:lpstr>How = where to sell</vt:lpstr>
      <vt:lpstr>Who likes prizes?</vt:lpstr>
      <vt:lpstr>Nuts &amp; bolts of our sale</vt:lpstr>
      <vt:lpstr>Prizes!</vt:lpstr>
      <vt:lpstr>Have fun &amp; good luck this fall!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popcorn kickoff</dc:title>
  <dc:creator>Chris Sallusti</dc:creator>
  <cp:lastModifiedBy>Tess English</cp:lastModifiedBy>
  <cp:revision>61</cp:revision>
  <cp:lastPrinted>2015-06-18T18:29:54Z</cp:lastPrinted>
  <dcterms:created xsi:type="dcterms:W3CDTF">2014-07-01T19:15:06Z</dcterms:created>
  <dcterms:modified xsi:type="dcterms:W3CDTF">2017-08-07T17:11:14Z</dcterms:modified>
</cp:coreProperties>
</file>